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6" r:id="rId3"/>
    <p:sldId id="275" r:id="rId4"/>
    <p:sldId id="272" r:id="rId5"/>
    <p:sldId id="273" r:id="rId6"/>
    <p:sldId id="277" r:id="rId7"/>
    <p:sldId id="279" r:id="rId8"/>
    <p:sldId id="283" r:id="rId9"/>
    <p:sldId id="285" r:id="rId10"/>
    <p:sldId id="287" r:id="rId11"/>
    <p:sldId id="265" r:id="rId12"/>
    <p:sldId id="266" r:id="rId13"/>
    <p:sldId id="291" r:id="rId14"/>
    <p:sldId id="288" r:id="rId15"/>
    <p:sldId id="289" r:id="rId16"/>
    <p:sldId id="292" r:id="rId17"/>
    <p:sldId id="293" r:id="rId18"/>
    <p:sldId id="267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700D4-56FF-4841-8645-DFF5C809D021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0FDB0-0849-4005-918E-A963D41D4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A6AB9-4C9A-466E-B722-F8F692BBC39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AF3CD-DD24-4945-BF62-11873933DD13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AFF6-7216-484F-A8C1-A59558D5B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259632" y="642918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C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Прва владавина кнеза </a:t>
            </a:r>
          </a:p>
          <a:p>
            <a:pPr algn="ctr"/>
            <a:r>
              <a:rPr lang="sr-Cyrl-C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Милоша Обреновића</a:t>
            </a:r>
          </a:p>
          <a:p>
            <a:pPr algn="ctr"/>
            <a:r>
              <a:rPr lang="sr-Cyrl-CS" sz="44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(1815-1839)</a:t>
            </a:r>
            <a:endParaRPr lang="sr-Latn-CS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140968"/>
            <a:ext cx="4248472" cy="3502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6/6f/%D0%9C%D0%B0%D0%BD%D0%B0%D1%81%D1%82%D0%B8%D1%80_%D0%9F%D0%BE%D0%BA%D0%B0%D1%98%D0%BD%D0%B8%D1%86%D0%B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2863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19.Цркву  ,,Покајница”-подигао  Карађорђев кум убица: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Cyrl-RS" sz="2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" y="5786454"/>
            <a:ext cx="8852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Вујица Вулићевић у Радовањском Лугу </a:t>
            </a: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Смедеревске плане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5795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Милош Обреновић у Радовањском Лугу </a:t>
            </a: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Смедеревске плане 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/>
          </a:p>
        </p:txBody>
      </p:sp>
      <p:pic>
        <p:nvPicPr>
          <p:cNvPr id="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06" y="5731534"/>
            <a:ext cx="928694" cy="62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8361580"/>
      </p:ext>
    </p:extLst>
  </p:cSld>
  <p:clrMapOvr>
    <a:masterClrMapping/>
  </p:clrMapOvr>
  <p:transition spd="slow">
    <p:wedge/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7858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20.</a:t>
            </a:r>
            <a:r>
              <a:rPr lang="sr-Latn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Родоначелник династије Обреновић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је? </a:t>
            </a:r>
            <a:endParaRPr lang="sr-Cyrl-C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785794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кнез Милош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Обреновић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357298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кнез Мил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ан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Обреновић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21.</a:t>
            </a:r>
            <a:r>
              <a:rPr lang="sr-Latn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Највећи владар Србије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био је ?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14620"/>
            <a:ext cx="5786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кнез Ми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хаило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Обреновић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86124"/>
            <a:ext cx="528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кнез Милош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Обреновић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71942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sr-Cyrl-RS" sz="2400" dirty="0" smtClean="0">
                <a:solidFill>
                  <a:srgbClr val="FFFF00"/>
                </a:solidFill>
              </a:rPr>
              <a:t>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23.Због чега је назван Милош Велики и Отац отачества? 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29198"/>
            <a:ext cx="507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sr-Cyrl-R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аутократске  владе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643578"/>
            <a:ext cx="585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б)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обнављања српске државе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107" y="703414"/>
            <a:ext cx="928694" cy="781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3355" y="3142996"/>
            <a:ext cx="928694" cy="781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2476" y="5483725"/>
            <a:ext cx="928694" cy="781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24.Због чега су избијале буне против кнеза Милоша?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1662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Сузбија сваку опозицију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76707"/>
            <a:ext cx="7886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Није </a:t>
            </a: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убија</a:t>
            </a: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 </a:t>
            </a: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политичке противнике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27687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</a:t>
            </a: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Кулука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921100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25.Последице Милетине буне је 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28" y="373516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 Укидање феудализма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50912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 Сретењски устав 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30120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Турски устав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000768"/>
            <a:ext cx="478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000768"/>
            <a:ext cx="600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8941" y="856773"/>
            <a:ext cx="928694" cy="781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9009" y="4249296"/>
            <a:ext cx="1000132" cy="951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19945"/>
            <a:ext cx="928694" cy="781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26.</a:t>
            </a:r>
            <a:r>
              <a:rPr lang="sr-Latn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АУТОКРАТ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ИЈА ( аутократска влада ) је облик  владавине  када владар? 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9362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дели власт са народном скупштином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30425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дели власт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  владом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19209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в) влада </a:t>
            </a:r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сам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53756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27.Устав је?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142721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Хатишериф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57708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ајважнији </a:t>
            </a:r>
            <a:r>
              <a:rPr lang="sr-Latn-C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 држави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4038752"/>
            <a:ext cx="4680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</a:t>
            </a:r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берат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4715862"/>
            <a:ext cx="4230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28.У</a:t>
            </a:r>
            <a:r>
              <a:rPr lang="sr-Latn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ставобранитељи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 ?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23908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sr-Latn-C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присталице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аутократије кнеза Милоша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5700747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</a:t>
            </a:r>
            <a:r>
              <a:rPr lang="sr-Latn-C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присталице уставног режима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6162412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в)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противници кнеза Милоша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17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706" y="2163480"/>
            <a:ext cx="1000132" cy="721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3373553"/>
            <a:ext cx="1000132" cy="883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0006" y="5564035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94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29.П</a:t>
            </a:r>
            <a:r>
              <a:rPr lang="sr-Latn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рви </a:t>
            </a:r>
            <a:r>
              <a:rPr lang="sr-Latn-C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српски </a:t>
            </a:r>
            <a:r>
              <a:rPr lang="sr-Latn-C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устав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је ?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21903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Сретењски  устав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8478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Турски устав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32856"/>
            <a:ext cx="70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 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</a:t>
            </a:r>
            <a:r>
              <a:rPr lang="sr-Cyrl-RS" dirty="0" smtClean="0"/>
              <a:t>.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Сретењски устав је саставио 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902559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а) </a:t>
            </a: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султан </a:t>
            </a:r>
            <a:r>
              <a:rPr lang="sr-Latn-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Махмуд </a:t>
            </a: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501008"/>
            <a:ext cx="51125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</a:t>
            </a:r>
            <a:r>
              <a:rPr lang="sr-Latn-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Димитрије </a:t>
            </a:r>
            <a:r>
              <a:rPr lang="sr-Latn-C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Давидовић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23967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31.Сретењски устав је донет ?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49411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1838.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58924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1832.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62373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1835.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0136" y="739499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9972" y="3300934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6015247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2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32.Због чега су руски цар  Николај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султан </a:t>
            </a:r>
            <a:r>
              <a:rPr lang="sr-Latn-C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Махмуд II</a:t>
            </a:r>
            <a:endParaRPr lang="en-US" sz="2800" dirty="0">
              <a:solidFill>
                <a:srgbClr val="FFFF00"/>
              </a:solidFill>
            </a:endParaRPr>
          </a:p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дозволили кнезу Милошу да укине  Сретењски устав после само 6 месеци од донешења у Крагујевцу?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Био сувише недемократски  по њиховим схватањима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70892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б)</a:t>
            </a:r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Био сувише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демократски </a:t>
            </a:r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њиховим схватањима</a:t>
            </a:r>
            <a:r>
              <a:rPr lang="sr-Cyrl-RS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418073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33.Због чега је хатишериф из 1838, назван Турски устав ?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14908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 што га је саставио султан Махмуд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02" y="4495796"/>
            <a:ext cx="890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34.О</a:t>
            </a:r>
            <a:r>
              <a:rPr lang="sr-Latn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бнова </a:t>
            </a:r>
            <a:r>
              <a:rPr lang="sr-Latn-C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верске </a:t>
            </a:r>
            <a:r>
              <a:rPr lang="sr-Latn-C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аутономије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Србије </a:t>
            </a:r>
            <a:r>
              <a:rPr lang="sr-Cyrl-R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(Б</a:t>
            </a:r>
            <a:r>
              <a:rPr lang="sr-Latn-C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еоградска митрополија</a:t>
            </a:r>
            <a:r>
              <a:rPr lang="sr-Cyrl-R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била је:</a:t>
            </a:r>
            <a:endParaRPr lang="sr-Latn-C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318561"/>
            <a:ext cx="222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1830.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81107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1833.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62614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1832.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276" y="2567109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3941293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6112715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58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5150"/>
            <a:ext cx="855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35.1839.кнез </a:t>
            </a:r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Милош  је 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(абдицирао) уступио </a:t>
            </a:r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 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96815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Сину Миахилу због Сретењког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устава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Сину Милану због Турког  устава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46649"/>
            <a:ext cx="3226684" cy="2710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916832"/>
            <a:ext cx="925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36.Кнез Милош није могао да поднесе да дели власт са?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63691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</a:t>
            </a:r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Државним саветом од 17 чланова и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Владом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28498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Са Владом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746649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37.Личност на слици се зове 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528284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Јеврем Обреновић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101976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Милош Обреновић 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Михаило Обреновић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8038" y="1054941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2539699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962" y="4989949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67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content-vie1-1.xx.fbcdn.net/hphotos-xpa1/v/t1.0-9/12039483_672465472884012_7059867889839432381_n.jpg?oh=f3fa121be3d26e70e54198a058455aa1&amp;oe=569474C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304256" cy="2768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98" y="3958774"/>
            <a:ext cx="2330718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389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38.Личност </a:t>
            </a:r>
            <a:r>
              <a:rPr lang="sr-Cyrl-R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слици се зове ?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73866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кнез Милош Обреновић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4705" y="140446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кнез Милан Обреновић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2088549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кнез Михаило Обреновић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01008"/>
            <a:ext cx="48965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40.Личност </a:t>
            </a:r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слици се зове 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35895" y="4437112"/>
            <a:ext cx="42484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кнез Милош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Обреновић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5" y="5805264"/>
            <a:ext cx="4752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кнез Михаило Обреновић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35895" y="5175776"/>
            <a:ext cx="465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Александар Карађорђевић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255021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39.Због чега је владао само 25 дана ?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108" y="1262649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75856" y="307343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Смрти због туберколозе.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9907" y="3041485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4168" y="5766695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35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26161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41.Због чега су били незадовољни уставобранитељи владом кнеза Михаила?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78" y="1268760"/>
            <a:ext cx="806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 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кнежеве аутократије и владе Ђорђа Протића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500" y="1844824"/>
            <a:ext cx="632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одлаксом кнеза  Милоша у Аустрију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20888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42.Чиме се завршила Вучићева  буну 1842.?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4250706"/>
            <a:ext cx="860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357021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Уставобранитељи су  вратили кнеза Милоша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35702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09" y="29458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</a:rPr>
              <a:t>а</a:t>
            </a:r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Уставобранитељи су  протерали кнеза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9" y="4189151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43.Српска револуција је  почела 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77" y="4712371"/>
            <a:ext cx="4030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На Сретење 1804.у Орашцу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6056" y="4712371"/>
            <a:ext cx="3639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На Цвети 1815. у Такову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5512591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44.Српска </a:t>
            </a:r>
            <a:r>
              <a:rPr lang="sr-Cyrl-R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револуција 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завршила 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78" y="6059969"/>
            <a:ext cx="425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а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Сретењским уставом 1835</a:t>
            </a:r>
            <a:r>
              <a:rPr lang="sr-Cyrl-RS" sz="2400" b="1" dirty="0" smtClean="0">
                <a:solidFill>
                  <a:schemeClr val="bg1"/>
                </a:solidFill>
              </a:rPr>
              <a:t>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6035812"/>
            <a:ext cx="508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б) Укидањем феудализма 1835</a:t>
            </a:r>
            <a:r>
              <a:rPr lang="sr-Cyrl-R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944" y="2923686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2579" y="1600242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5009644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76" y="5776349"/>
            <a:ext cx="1000132" cy="745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/>
          <p:cNvSpPr/>
          <p:nvPr/>
        </p:nvSpPr>
        <p:spPr>
          <a:xfrm>
            <a:off x="1285852" y="2285992"/>
            <a:ext cx="72600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Душица Максимовић</a:t>
            </a:r>
          </a:p>
          <a:p>
            <a:pPr algn="ctr"/>
            <a:endParaRPr lang="sr-Latn-C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Smeško 2"/>
          <p:cNvSpPr/>
          <p:nvPr/>
        </p:nvSpPr>
        <p:spPr>
          <a:xfrm>
            <a:off x="3286116" y="4429132"/>
            <a:ext cx="2428892" cy="17859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1538" y="785794"/>
            <a:ext cx="6429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dirty="0" smtClean="0">
                <a:solidFill>
                  <a:schemeClr val="bg1"/>
                </a:solidFill>
              </a:rPr>
              <a:t>Хвала на пажњи!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 вођу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српског устанка изабран је: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542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вожд КараЂорђе Петровић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85926"/>
            <a:ext cx="450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кнез Милош Обреновић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928694" cy="857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2928934"/>
            <a:ext cx="785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2.Линчост на слици се зове: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876"/>
            <a:ext cx="273630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28992" y="450057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кнез Милош Обреновић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557214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Хаџи-Продан Глиоријевић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357694"/>
            <a:ext cx="928694" cy="857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5015913"/>
      </p:ext>
    </p:extLst>
  </p:cSld>
  <p:clrMapOvr>
    <a:masterClrMapping/>
  </p:clrMapOvr>
  <p:transition spd="med">
    <p:pull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4.Зулуми Турака Сулејман-паше Скопљака су 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повод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српског устанка</a:t>
            </a:r>
          </a:p>
          <a:p>
            <a:r>
              <a:rPr lang="sr-Cyrl-RS" sz="2800" dirty="0" smtClean="0"/>
              <a:t>     </a:t>
            </a:r>
          </a:p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узрок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српског устанка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4824" y="1777977"/>
            <a:ext cx="928694" cy="714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2844" y="2643182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5.На слици је приказан манастир: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6" descr="http://www.cacak.org.rs/userfiles/images/Verski%20Turizam/Trna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3143248"/>
            <a:ext cx="4176464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345314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Боговађа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4321975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Трнава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3453" y="4286255"/>
            <a:ext cx="928694" cy="714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4282" y="5106805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6.У манастиру Трнава је 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715016"/>
            <a:ext cx="3143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Било седиште Совјета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78" y="5715017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б) Избила Хаџи-Проданова</a:t>
            </a:r>
          </a:p>
          <a:p>
            <a:r>
              <a:rPr lang="sr-Cyrl-RS" sz="2400" b="1" dirty="0" smtClean="0">
                <a:solidFill>
                  <a:schemeClr val="bg1"/>
                </a:solidFill>
              </a:rPr>
              <a:t> буна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143619"/>
            <a:ext cx="928694" cy="7143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5287721"/>
      </p:ext>
    </p:extLst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6 0.01365 L -0.59479 0.013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sr/archive/8/86/20140216143636!Drugi_srpski_ustan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4291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7.На овој слици је приказан историјски догађај: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8" y="5000636"/>
            <a:ext cx="3000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Збор у Орашцу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5000636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Таковски устанак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929198"/>
            <a:ext cx="928694" cy="714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5643578"/>
            <a:ext cx="792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8.Овај догађај се збио: 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на Цвети ( 23.04.1814 )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1" y="6357958"/>
            <a:ext cx="432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        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на Цвети ( 23.04.1815)</a:t>
            </a:r>
            <a:endParaRPr lang="en-US" sz="2400" dirty="0"/>
          </a:p>
        </p:txBody>
      </p:sp>
      <p:pic>
        <p:nvPicPr>
          <p:cNvPr id="9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6209582"/>
            <a:ext cx="928694" cy="642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5720" y="3143248"/>
            <a:ext cx="85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</a:rPr>
              <a:t>Ево мене, ето вас – Рат Турцима</a:t>
            </a:r>
            <a:r>
              <a:rPr lang="en-US" sz="2800" b="1" dirty="0" smtClean="0">
                <a:solidFill>
                  <a:schemeClr val="bg1"/>
                </a:solidFill>
              </a:rPr>
              <a:t>!</a:t>
            </a:r>
            <a:r>
              <a:rPr lang="sr-Cyrl-RS" sz="2800" b="1" dirty="0" smtClean="0">
                <a:solidFill>
                  <a:schemeClr val="bg1"/>
                </a:solidFill>
              </a:rPr>
              <a:t>  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05423"/>
      </p:ext>
    </p:extLst>
  </p:cSld>
  <p:clrMapOvr>
    <a:masterClrMapping/>
  </p:clrMapOvr>
  <p:transition spd="slow">
    <p:pull dir="d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ict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Donut 3"/>
          <p:cNvSpPr/>
          <p:nvPr/>
        </p:nvSpPr>
        <p:spPr>
          <a:xfrm>
            <a:off x="3707904" y="3861048"/>
            <a:ext cx="144016" cy="144016"/>
          </a:xfrm>
          <a:prstGeom prst="donu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93305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solidFill>
                  <a:srgbClr val="FF0000"/>
                </a:solidFill>
              </a:rPr>
              <a:t>Таково</a:t>
            </a:r>
            <a:endParaRPr lang="sr-Latn-C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371703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 smtClean="0">
                <a:solidFill>
                  <a:srgbClr val="FF0000"/>
                </a:solidFill>
              </a:rPr>
              <a:t>1815.</a:t>
            </a:r>
            <a:endParaRPr lang="sr-Latn-CS" sz="1600" dirty="0">
              <a:solidFill>
                <a:srgbClr val="FF0000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211960" y="3717032"/>
            <a:ext cx="1656184" cy="432048"/>
          </a:xfrm>
          <a:prstGeom prst="donut">
            <a:avLst>
              <a:gd name="adj" fmla="val 11710"/>
            </a:avLst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555776" y="4365104"/>
            <a:ext cx="1584176" cy="360040"/>
          </a:xfrm>
          <a:prstGeom prst="donut">
            <a:avLst>
              <a:gd name="adj" fmla="val 7065"/>
            </a:avLst>
          </a:prstGeom>
          <a:solidFill>
            <a:schemeClr val="accent2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915816" y="5733256"/>
            <a:ext cx="1728192" cy="288032"/>
          </a:xfrm>
          <a:prstGeom prst="donut">
            <a:avLst>
              <a:gd name="adj" fmla="val 3726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1763688" y="1124744"/>
            <a:ext cx="72008" cy="144016"/>
          </a:xfrm>
          <a:prstGeom prst="donut">
            <a:avLst/>
          </a:prstGeom>
          <a:solidFill>
            <a:schemeClr val="accent2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105273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rgbClr val="FF0000"/>
                </a:solidFill>
              </a:rPr>
              <a:t>Дубље </a:t>
            </a:r>
            <a:endParaRPr lang="sr-Latn-C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4653136"/>
            <a:ext cx="1440160" cy="27699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r-Cyrl-RS" sz="1200" dirty="0" smtClean="0">
                <a:solidFill>
                  <a:srgbClr val="FF0000"/>
                </a:solidFill>
              </a:rPr>
              <a:t>Љубић</a:t>
            </a:r>
            <a:endParaRPr lang="sr-Latn-CS" sz="12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43808" y="1628800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04048" y="1700808"/>
            <a:ext cx="504056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1720" y="3356992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300192" y="428604"/>
            <a:ext cx="2843808" cy="336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Милошев план устанка 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72200" y="476672"/>
            <a:ext cx="2771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Cyrl-RS" dirty="0" smtClean="0"/>
              <a:t>  </a:t>
            </a:r>
            <a:endParaRPr lang="sr-Latn-CS" dirty="0"/>
          </a:p>
        </p:txBody>
      </p:sp>
      <p:pic>
        <p:nvPicPr>
          <p:cNvPr id="1026" name="Picture 2" descr="C:\Users\osdudovica3\Desktop\II SRPSKI\milo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924944"/>
            <a:ext cx="563357" cy="816868"/>
          </a:xfrm>
          <a:prstGeom prst="rect">
            <a:avLst/>
          </a:prstGeom>
          <a:noFill/>
        </p:spPr>
      </p:pic>
      <p:pic>
        <p:nvPicPr>
          <p:cNvPr id="1027" name="Picture 3" descr="C:\Users\osdudovica3\Desktop\II SRPSKI\index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500306"/>
            <a:ext cx="776287" cy="762000"/>
          </a:xfrm>
          <a:prstGeom prst="rect">
            <a:avLst/>
          </a:prstGeom>
          <a:noFill/>
        </p:spPr>
      </p:pic>
      <p:pic>
        <p:nvPicPr>
          <p:cNvPr id="1028" name="Picture 4" descr="C:\Users\osdudovica3\Desktop\II SRPSKI\images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844824"/>
            <a:ext cx="570669" cy="795933"/>
          </a:xfrm>
          <a:prstGeom prst="rect">
            <a:avLst/>
          </a:prstGeom>
          <a:noFill/>
        </p:spPr>
      </p:pic>
      <p:sp>
        <p:nvSpPr>
          <p:cNvPr id="20" name="Action Button: Home 19">
            <a:hlinkClick r:id="rId8" action="ppaction://hlinksldjump" highlightClick="1"/>
          </p:cNvPr>
          <p:cNvSpPr/>
          <p:nvPr/>
        </p:nvSpPr>
        <p:spPr>
          <a:xfrm>
            <a:off x="0" y="0"/>
            <a:ext cx="467544" cy="332656"/>
          </a:xfrm>
          <a:prstGeom prst="actionButtonHome">
            <a:avLst/>
          </a:prstGeom>
          <a:solidFill>
            <a:srgbClr val="CA6CC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621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9.Шта приказује ова карта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24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785794"/>
            <a:ext cx="928694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410157"/>
      </p:ext>
    </p:extLst>
  </p:cSld>
  <p:clrMapOvr>
    <a:masterClrMapping/>
  </p:clrMapOvr>
  <p:transition spd="slow">
    <p:circle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11" grpId="0" animBg="1"/>
      <p:bldP spid="14" grpId="0" animBg="1"/>
      <p:bldP spid="15" grpId="0" animBg="1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10.Србија добија аутономију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 1830. посебним бератом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857364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</a:t>
            </a:r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хатишерифом из 1830.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928694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108520" y="2643182"/>
            <a:ext cx="925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11.Кнез Милош добија наследно кнежевско достојанство</a:t>
            </a:r>
            <a:r>
              <a:rPr lang="sr-Cyrl-R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00438"/>
            <a:ext cx="7786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</a:t>
            </a:r>
            <a:r>
              <a:rPr lang="sr-Cyrl-R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хатишерифом из 1833.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357694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 1830. посебним бератом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/>
          </a:p>
        </p:txBody>
      </p:sp>
      <p:pic>
        <p:nvPicPr>
          <p:cNvPr id="11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3393" y="4024750"/>
            <a:ext cx="928694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929198"/>
            <a:ext cx="742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12.ХАТИШЕРИФ је ?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072206"/>
            <a:ext cx="3714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султанова наредба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429264"/>
            <a:ext cx="6286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) наредба руског цара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2411" y="5953614"/>
            <a:ext cx="928694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77427"/>
      </p:ext>
    </p:extLst>
  </p:cSld>
  <p:clrMapOvr>
    <a:masterClrMapping/>
  </p:clrMapOvr>
  <p:transition>
    <p:pull dir="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content-vie.xx.fbcdn.net/hphotos-xpf1/v/t1.0-9/1898035_603064446490782_354467781845576707_n.jpg?oh=b6812b5f84efdfd56f19b09746f7bde9&amp;oe=55DAE2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3829050" cy="476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13.Ова слика приказује</a:t>
            </a:r>
            <a:r>
              <a:rPr lang="sr-Cyrl-RS" sz="2800" b="1" dirty="0" smtClean="0">
                <a:solidFill>
                  <a:srgbClr val="FFFF00"/>
                </a:solidFill>
              </a:rPr>
              <a:t>?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57148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Погибију Танаска Рајића на топу 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1928802"/>
            <a:ext cx="3715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Погибију Хајудк  Вељка на топу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29264"/>
            <a:ext cx="83582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15.Споразумом Милош- Марашлија уводи се? 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10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914553"/>
            <a:ext cx="928694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143372" y="3000372"/>
            <a:ext cx="500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14.Борбе  у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sr-Cyrl-R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српском устанку вођене су ?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3786190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 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Три године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435769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Три месеца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244173"/>
            <a:ext cx="928694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85720" y="614364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полуаутономија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4048" y="5829373"/>
            <a:ext cx="3639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аутономија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(самоуправа)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2400" dirty="0" smtClean="0"/>
              <a:t> </a:t>
            </a:r>
            <a:endParaRPr lang="en-US" sz="2400" dirty="0"/>
          </a:p>
        </p:txBody>
      </p:sp>
      <p:pic>
        <p:nvPicPr>
          <p:cNvPr id="20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945848"/>
            <a:ext cx="928694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116855"/>
      </p:ext>
    </p:extLst>
  </p:cSld>
  <p:clrMapOvr>
    <a:masterClrMapping/>
  </p:clrMapOvr>
  <p:transition spd="med"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440145">
            <a:off x="1481036" y="1387882"/>
            <a:ext cx="7000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</a:rPr>
              <a:t>16.Ова карта приказује проширење Србије за 6 нахија 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4869160"/>
            <a:ext cx="6085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а) Првим хатишерифом 1830.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5857892"/>
            <a:ext cx="650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б)  Другим хатишерифом 1833.</a:t>
            </a:r>
            <a:endParaRPr lang="en-US" sz="2800" b="1" dirty="0"/>
          </a:p>
        </p:txBody>
      </p:sp>
      <p:pic>
        <p:nvPicPr>
          <p:cNvPr id="8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8344" y="5517232"/>
            <a:ext cx="1072710" cy="1030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2758188"/>
      </p:ext>
    </p:extLst>
  </p:cSld>
  <p:clrMapOvr>
    <a:masterClrMapping/>
  </p:clrMapOvr>
  <p:transition spd="slow">
    <p:wedg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08519" y="231813"/>
            <a:ext cx="9510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17.Све хатишерифе је издао султан са слике ,а његово </a:t>
            </a:r>
          </a:p>
          <a:p>
            <a:pPr algn="ctr"/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  је? 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Ð ÐµÐ·ÑÐ»ÑÐ°Ñ ÑÐ»Ð¸ÐºÐ° Ð·Ð° ÑÑÐ»ÑÐ°Ð½ Ð¼Ð°ÑÐ¼ÑÐ´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3252769" cy="44291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2785" y="160784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Селим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07181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Махмуд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 </a:t>
            </a:r>
            <a:r>
              <a:rPr lang="sr-Cyrl-R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1729" y="2874014"/>
            <a:ext cx="928694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-27709" y="3933056"/>
            <a:ext cx="5143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18.Ратна фаза Српске револуције се завшава: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5085184"/>
            <a:ext cx="632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) 1830. Првим хатишерифом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643578"/>
            <a:ext cx="582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Споразумом Милош- Марашлија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User\Desktop\Fejs\14641984_1243473649061000_604816627159900302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5316016"/>
            <a:ext cx="928694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9038779"/>
      </p:ext>
    </p:extLst>
  </p:cSld>
  <p:clrMapOvr>
    <a:masterClrMapping/>
  </p:clrMapOvr>
  <p:transition>
    <p:pull dir="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851</Words>
  <Application>Microsoft Office PowerPoint</Application>
  <PresentationFormat>On-screen Show (4:3)</PresentationFormat>
  <Paragraphs>152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xpuser</dc:creator>
  <cp:lastModifiedBy>Windows User</cp:lastModifiedBy>
  <cp:revision>115</cp:revision>
  <dcterms:created xsi:type="dcterms:W3CDTF">2012-02-12T12:05:25Z</dcterms:created>
  <dcterms:modified xsi:type="dcterms:W3CDTF">2020-11-01T19:49:33Z</dcterms:modified>
</cp:coreProperties>
</file>